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372" r:id="rId2"/>
    <p:sldId id="317" r:id="rId3"/>
    <p:sldId id="560" r:id="rId4"/>
    <p:sldId id="421" r:id="rId5"/>
    <p:sldId id="435" r:id="rId6"/>
    <p:sldId id="424" r:id="rId7"/>
    <p:sldId id="425" r:id="rId8"/>
    <p:sldId id="561" r:id="rId9"/>
    <p:sldId id="562" r:id="rId10"/>
    <p:sldId id="563" r:id="rId11"/>
    <p:sldId id="564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6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CA60"/>
    <a:srgbClr val="FFFD78"/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42"/>
    <p:restoredTop sz="82721"/>
  </p:normalViewPr>
  <p:slideViewPr>
    <p:cSldViewPr snapToGrid="0" showGuides="1">
      <p:cViewPr varScale="1">
        <p:scale>
          <a:sx n="100" d="100"/>
          <a:sy n="100" d="100"/>
        </p:scale>
        <p:origin x="1896" y="176"/>
      </p:cViewPr>
      <p:guideLst>
        <p:guide orient="horz" pos="3336"/>
        <p:guide pos="4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cture/comparch/cache-pipelining-Nfcjx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0C0B912E-89FA-D24F-86AD-1541965C60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CAF91DEB-B464-5148-A35D-9FEE16983A9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D281BD-37A4-2641-8999-096ECB070BC1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CECE6824-FB56-0F47-A030-0BB6E7B2695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2532" name="Rectangle 7">
            <a:extLst>
              <a:ext uri="{FF2B5EF4-FFF2-40B4-BE49-F238E27FC236}">
                <a16:creationId xmlns:a16="http://schemas.microsoft.com/office/drawing/2014/main" id="{59A02371-E2ED-1444-B135-A5E85916C2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667292-5780-DC47-875E-B57DE55047C6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2533" name="Rectangle 2">
            <a:extLst>
              <a:ext uri="{FF2B5EF4-FFF2-40B4-BE49-F238E27FC236}">
                <a16:creationId xmlns:a16="http://schemas.microsoft.com/office/drawing/2014/main" id="{9FC3BE39-4255-294F-B008-D2D59841CB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>
            <a:extLst>
              <a:ext uri="{FF2B5EF4-FFF2-40B4-BE49-F238E27FC236}">
                <a16:creationId xmlns:a16="http://schemas.microsoft.com/office/drawing/2014/main" id="{EF0A7EE8-C064-094B-BA01-247C83D10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Caching must cope with translation of virtual address to physical address.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Common optimization:  Use the page offset, i.e., the part that is identical in both virtual and physical addresses, to index the ache.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EA613E92-603A-1349-AC4F-67D69228B2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801ECE3E-E4D7-0745-9DB0-997DA5CF9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  <a:hlinkClick r:id="rId3"/>
              </a:rPr>
              <a:t>https://www.coursera.org/lecture/comparch/cache-pipelining-Nfcjx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Pre-fetching generally increases power consumption, primarily due to prefetched data that is unused.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DBA0AD2D-2E00-6547-93FD-0887926C5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29F5F88-0775-F249-93C9-C50B631CF76F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0669AD3E-6134-C14D-A91E-8757042A14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1E22DCE3-C895-754F-9581-06AD0DA42E3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84B0CE-D3DF-5743-8C04-897B485671E3}" type="datetime3">
              <a:rPr lang="en-US" altLang="en-US" smtClean="0"/>
              <a:pPr>
                <a:spcBef>
                  <a:spcPct val="0"/>
                </a:spcBef>
              </a:pPr>
              <a:t>10 August 2022</a:t>
            </a:fld>
            <a:endParaRPr lang="en-US" altLang="en-US"/>
          </a:p>
        </p:txBody>
      </p:sp>
      <p:sp>
        <p:nvSpPr>
          <p:cNvPr id="24579" name="Rectangle 6">
            <a:extLst>
              <a:ext uri="{FF2B5EF4-FFF2-40B4-BE49-F238E27FC236}">
                <a16:creationId xmlns:a16="http://schemas.microsoft.com/office/drawing/2014/main" id="{C9E2A395-77E3-8F4E-8C73-DADA055A64A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4580" name="Rectangle 7">
            <a:extLst>
              <a:ext uri="{FF2B5EF4-FFF2-40B4-BE49-F238E27FC236}">
                <a16:creationId xmlns:a16="http://schemas.microsoft.com/office/drawing/2014/main" id="{9F1A31D0-40CB-6840-8832-2B419AAC95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AA7778-2FCD-E84B-A8EC-B958688A4D74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4581" name="Rectangle 2">
            <a:extLst>
              <a:ext uri="{FF2B5EF4-FFF2-40B4-BE49-F238E27FC236}">
                <a16:creationId xmlns:a16="http://schemas.microsoft.com/office/drawing/2014/main" id="{31F2E0D9-DDDE-E04D-AE31-9BD1FDDEDE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>
            <a:extLst>
              <a:ext uri="{FF2B5EF4-FFF2-40B4-BE49-F238E27FC236}">
                <a16:creationId xmlns:a16="http://schemas.microsoft.com/office/drawing/2014/main" id="{BF11DCB4-A359-4740-99E5-4DE119242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Obvious answers:</a:t>
            </a:r>
          </a:p>
          <a:p>
            <a:pPr>
              <a:buFontTx/>
              <a:buAutoNum type="arabicPeriod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Reduce hit time.</a:t>
            </a:r>
          </a:p>
          <a:p>
            <a:pPr>
              <a:buFontTx/>
              <a:buAutoNum type="arabicPeriod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Reduce miss rate.</a:t>
            </a:r>
          </a:p>
          <a:p>
            <a:pPr>
              <a:buFontTx/>
              <a:buAutoNum type="arabicPeriod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Reduce miss penalty.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95F0E431-8DEC-6841-922A-4F89B09E9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F84D7751-D168-A243-A781-F866B223C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Just changed the interleaving of memory accesses between the processing cores.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Make a quiz question with traversal pattern.  </a:t>
            </a:r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F50BE149-E1BE-924B-B6E4-FA168ED394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402C03-D60D-8E45-ACCD-D8BC63A4E0F3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L4: Off chip: 16 MB memory buffer chip per channel, 8 chips per socket.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490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POWER8:</a:t>
            </a:r>
          </a:p>
          <a:p>
            <a:r>
              <a:rPr lang="en-US" dirty="0"/>
              <a:t>362 mm2 (for 6 cores chip version), 22 nm, 15 layers, Cu, SOI,</a:t>
            </a:r>
          </a:p>
          <a:p>
            <a:r>
              <a:rPr lang="en-US" dirty="0"/>
              <a:t>L1 Data cache = 64 KB, 128 B/line, 8-WAY</a:t>
            </a:r>
          </a:p>
          <a:p>
            <a:r>
              <a:rPr lang="en-US" dirty="0"/>
              <a:t>L1 Instruction cache = 32 KB, 8-WAY</a:t>
            </a:r>
          </a:p>
          <a:p>
            <a:r>
              <a:rPr lang="en-US" dirty="0"/>
              <a:t>L2 cache = 512 KB per core, 128 B/line, 8-WAY</a:t>
            </a:r>
          </a:p>
          <a:p>
            <a:r>
              <a:rPr lang="en-US" dirty="0"/>
              <a:t>L3 local cache (Fast-L3 Region cache) = 8 MB (</a:t>
            </a:r>
            <a:r>
              <a:rPr lang="en-US" dirty="0" err="1"/>
              <a:t>eDRAM</a:t>
            </a:r>
            <a:r>
              <a:rPr lang="en-US" dirty="0"/>
              <a:t>), 128 B/line, 8-WAY</a:t>
            </a:r>
          </a:p>
          <a:p>
            <a:r>
              <a:rPr lang="en-US" dirty="0"/>
              <a:t>L3 cache = (8 MB * 5)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B/line,</a:t>
            </a:r>
          </a:p>
          <a:p>
            <a:r>
              <a:rPr lang="en-US" dirty="0"/>
              <a:t>L4: Off chip: 16 MB memory buffer chip per channel, 8 chips per socket.</a:t>
            </a:r>
          </a:p>
          <a:p>
            <a:endParaRPr lang="en-US" dirty="0"/>
          </a:p>
          <a:p>
            <a:r>
              <a:rPr lang="en-US" dirty="0"/>
              <a:t>POWER9:  695 mm2 (for 24 cores chip version), 14 nm, 17 layers, Cu, SOI </a:t>
            </a:r>
            <a:r>
              <a:rPr lang="en-US" dirty="0" err="1"/>
              <a:t>finFET</a:t>
            </a:r>
            <a:r>
              <a:rPr lang="en-US" dirty="0"/>
              <a:t>. 8 billion transistors.</a:t>
            </a:r>
          </a:p>
          <a:p>
            <a:r>
              <a:rPr lang="en-US" dirty="0"/>
              <a:t>L1 Data cache = 32 KB, 128 B/line (2x 64-byte sectors), 8-WAY. 8 banks. Store-through (to L2 cache) policy; no allocate on store misses. Pseudo-LRU. 64-byte reload interface from the L2 cache can supply 64 bytes in every processor clock. Effective address index, real address tags (hardware fix-up on alias cases).</a:t>
            </a:r>
          </a:p>
          <a:p>
            <a:r>
              <a:rPr lang="en-US" dirty="0"/>
              <a:t>L1 Instruction cache = 32 KB, (4x 32-byte sectors), 8-WAY, Effective-address index, real-address tags.</a:t>
            </a:r>
          </a:p>
          <a:p>
            <a:r>
              <a:rPr lang="en-US" dirty="0"/>
              <a:t>L2 cache = 512 KB per core, 128 B/line, 8-WAY. 2-bank. One processor read port, two snoop read ports, and one write port per physical bank</a:t>
            </a:r>
          </a:p>
          <a:p>
            <a:r>
              <a:rPr lang="en-US" dirty="0"/>
              <a:t>L3 local cache (Fast-L3 Region cache) = 10 MB (</a:t>
            </a:r>
            <a:r>
              <a:rPr lang="en-US" dirty="0" err="1"/>
              <a:t>eDRAM</a:t>
            </a:r>
            <a:r>
              <a:rPr lang="en-US" dirty="0"/>
              <a:t>) per 2 cores, 128 B/line, 20-WAY</a:t>
            </a:r>
          </a:p>
          <a:p>
            <a:r>
              <a:rPr lang="en-US" dirty="0"/>
              <a:t>L3 cache = (10 MB * 12)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 (2x 64-byte sector), victim cache for L2 cache and, victim cache for other on-chip L3 caches. 64-byte wide data bus to L2 for reads.</a:t>
            </a:r>
          </a:p>
          <a:p>
            <a:r>
              <a:rPr lang="en-US" dirty="0"/>
              <a:t>RAM: 8x DDR4</a:t>
            </a:r>
          </a:p>
          <a:p>
            <a:r>
              <a:rPr lang="en-US" dirty="0"/>
              <a:t>On-chip accelerators, including on-chip encryption, compression, and random number generation accelerators</a:t>
            </a:r>
          </a:p>
          <a:p>
            <a:r>
              <a:rPr lang="en-US" dirty="0"/>
              <a:t>Fetch: 8 instructions</a:t>
            </a:r>
          </a:p>
          <a:p>
            <a:r>
              <a:rPr lang="en-US" dirty="0"/>
              <a:t>Decode: 6 instructions</a:t>
            </a:r>
          </a:p>
          <a:p>
            <a:r>
              <a:rPr lang="en-US" dirty="0"/>
              <a:t>Dispatch: 6 instructions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183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POWER8:</a:t>
            </a:r>
          </a:p>
          <a:p>
            <a:r>
              <a:rPr lang="en-US" dirty="0"/>
              <a:t>362 mm2 (for 6 cores chip version), 22 nm, 15 layers, Cu, SOI,</a:t>
            </a:r>
          </a:p>
          <a:p>
            <a:r>
              <a:rPr lang="en-US" dirty="0"/>
              <a:t>L1 Data cache = 64 KB, 128 B/line, 8-WAY</a:t>
            </a:r>
          </a:p>
          <a:p>
            <a:r>
              <a:rPr lang="en-US" dirty="0"/>
              <a:t>L1 Instruction cache = 32 KB, 8-WAY</a:t>
            </a:r>
          </a:p>
          <a:p>
            <a:r>
              <a:rPr lang="en-US" dirty="0"/>
              <a:t>L2 cache = 512 KB per core, 128 B/line, 8-WAY</a:t>
            </a:r>
          </a:p>
          <a:p>
            <a:r>
              <a:rPr lang="en-US" dirty="0"/>
              <a:t>L3 local cache (Fast-L3 Region cache) = 8 MB (</a:t>
            </a:r>
            <a:r>
              <a:rPr lang="en-US" dirty="0" err="1"/>
              <a:t>eDRAM</a:t>
            </a:r>
            <a:r>
              <a:rPr lang="en-US" dirty="0"/>
              <a:t>), 128 B/line, 8-WAY</a:t>
            </a:r>
          </a:p>
          <a:p>
            <a:r>
              <a:rPr lang="en-US" dirty="0"/>
              <a:t>L3 cache = (8 MB * 5)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B/line,</a:t>
            </a:r>
          </a:p>
          <a:p>
            <a:r>
              <a:rPr lang="en-US" dirty="0"/>
              <a:t>L4: Off chip: 16 MB memory buffer chip per channel, 8 chips per socket.</a:t>
            </a:r>
          </a:p>
          <a:p>
            <a:endParaRPr lang="en-US" dirty="0"/>
          </a:p>
          <a:p>
            <a:r>
              <a:rPr lang="en-US" dirty="0"/>
              <a:t>POWER9:  695 mm2 (for 24 cores chip version), 14 nm, 17 layers, Cu, SOI </a:t>
            </a:r>
            <a:r>
              <a:rPr lang="en-US" dirty="0" err="1"/>
              <a:t>finFET</a:t>
            </a:r>
            <a:r>
              <a:rPr lang="en-US" dirty="0"/>
              <a:t>. 8 billion transistors.</a:t>
            </a:r>
          </a:p>
          <a:p>
            <a:r>
              <a:rPr lang="en-US" dirty="0"/>
              <a:t>L1 Data cache = 32 KB, 128 B/line (2x 64-byte sectors), 8-WAY. 8 banks. Store-through (to L2 cache) policy; no allocate on store misses. Pseudo-LRU. 64-byte reload interface from the L2 cache can supply 64 bytes in every processor clock. Effective address index, real address tags (hardware fix-up on alias cases).</a:t>
            </a:r>
          </a:p>
          <a:p>
            <a:r>
              <a:rPr lang="en-US" dirty="0"/>
              <a:t>L1 Instruction cache = 32 KB, (4x 32-byte sectors), 8-WAY, Effective-address index, real-address tags.</a:t>
            </a:r>
          </a:p>
          <a:p>
            <a:r>
              <a:rPr lang="en-US" dirty="0"/>
              <a:t>L2 cache = 512 KB per core, 128 B/line, 8-WAY. 2-bank. One processor read port, two snoop read ports, and one write port per physical bank</a:t>
            </a:r>
          </a:p>
          <a:p>
            <a:r>
              <a:rPr lang="en-US" dirty="0"/>
              <a:t>L3 local cache (Fast-L3 Region cache) = 10 MB (</a:t>
            </a:r>
            <a:r>
              <a:rPr lang="en-US" dirty="0" err="1"/>
              <a:t>eDRAM</a:t>
            </a:r>
            <a:r>
              <a:rPr lang="en-US" dirty="0"/>
              <a:t>) per 2 cores, 128 B/line, 20-WAY</a:t>
            </a:r>
          </a:p>
          <a:p>
            <a:r>
              <a:rPr lang="en-US" dirty="0"/>
              <a:t>L3 cache = (10 MB * 12)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 (2x 64-byte sector), victim cache for L2 cache and, victim cache for other on-chip L3 caches. 64-byte wide data bus to L2 for reads.</a:t>
            </a:r>
          </a:p>
          <a:p>
            <a:r>
              <a:rPr lang="en-US" dirty="0"/>
              <a:t>RAM: 8x DDR4</a:t>
            </a:r>
          </a:p>
          <a:p>
            <a:r>
              <a:rPr lang="en-US" dirty="0"/>
              <a:t>On-chip accelerators, including on-chip encryption, compression, and random number generation accelerators</a:t>
            </a:r>
          </a:p>
          <a:p>
            <a:r>
              <a:rPr lang="en-US" dirty="0"/>
              <a:t>Fetch: 8 instructions</a:t>
            </a:r>
          </a:p>
          <a:p>
            <a:r>
              <a:rPr lang="en-US" dirty="0"/>
              <a:t>Decode: 6 instructions</a:t>
            </a:r>
          </a:p>
          <a:p>
            <a:r>
              <a:rPr lang="en-US" dirty="0"/>
              <a:t>Dispatch: 6 instructions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100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POWER8:</a:t>
            </a:r>
          </a:p>
          <a:p>
            <a:r>
              <a:rPr lang="en-US" dirty="0"/>
              <a:t>362 mm2 (for 6 cores chip version), 22 nm, 15 layers, Cu, SOI,</a:t>
            </a:r>
          </a:p>
          <a:p>
            <a:r>
              <a:rPr lang="en-US" dirty="0"/>
              <a:t>L1 Data cache = 64 KB, 128 B/line, 8-WAY</a:t>
            </a:r>
          </a:p>
          <a:p>
            <a:r>
              <a:rPr lang="en-US" dirty="0"/>
              <a:t>L1 Instruction cache = 32 KB, 8-WAY</a:t>
            </a:r>
          </a:p>
          <a:p>
            <a:r>
              <a:rPr lang="en-US" dirty="0"/>
              <a:t>L2 cache = 512 KB per core, 128 B/line, 8-WAY</a:t>
            </a:r>
          </a:p>
          <a:p>
            <a:r>
              <a:rPr lang="en-US" dirty="0"/>
              <a:t>L3 local cache (Fast-L3 Region cache) = 8 MB (</a:t>
            </a:r>
            <a:r>
              <a:rPr lang="en-US" dirty="0" err="1"/>
              <a:t>eDRAM</a:t>
            </a:r>
            <a:r>
              <a:rPr lang="en-US" dirty="0"/>
              <a:t>), 128 B/line, 8-WAY</a:t>
            </a:r>
          </a:p>
          <a:p>
            <a:r>
              <a:rPr lang="en-US" dirty="0"/>
              <a:t>L3 cache = (8 MB * 5)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B/line,</a:t>
            </a:r>
          </a:p>
          <a:p>
            <a:r>
              <a:rPr lang="en-US" dirty="0"/>
              <a:t>L4: Off chip: 16 MB memory buffer chip per channel, 8 chips per socket.</a:t>
            </a:r>
          </a:p>
          <a:p>
            <a:endParaRPr lang="en-US" dirty="0"/>
          </a:p>
          <a:p>
            <a:r>
              <a:rPr lang="en-US" dirty="0"/>
              <a:t>POWER9:  695 mm2 (for 24 cores chip version), 14 nm, 17 layers, Cu, SOI </a:t>
            </a:r>
            <a:r>
              <a:rPr lang="en-US" dirty="0" err="1"/>
              <a:t>finFET</a:t>
            </a:r>
            <a:r>
              <a:rPr lang="en-US" dirty="0"/>
              <a:t>. 8 billion transistors.</a:t>
            </a:r>
          </a:p>
          <a:p>
            <a:r>
              <a:rPr lang="en-US" dirty="0"/>
              <a:t>L1 Data cache = 32 KB, 128 B/line (2x 64-byte sectors), 8-WAY. 8 banks. Store-through (to L2 cache) policy; no allocate on store misses. Pseudo-LRU. 64-byte reload interface from the L2 cache can supply 64 bytes in every processor clock. Effective address index, real address tags (hardware fix-up on alias cases).</a:t>
            </a:r>
          </a:p>
          <a:p>
            <a:r>
              <a:rPr lang="en-US" dirty="0"/>
              <a:t>L1 Instruction cache = 32 KB, (4x 32-byte sectors), 8-WAY, Effective-address index, real-address tags.</a:t>
            </a:r>
          </a:p>
          <a:p>
            <a:r>
              <a:rPr lang="en-US" dirty="0"/>
              <a:t>L2 cache = 512 KB per core, 128 B/line, 8-WAY. 2-bank. One processor read port, two snoop read ports, and one write port per physical bank</a:t>
            </a:r>
          </a:p>
          <a:p>
            <a:r>
              <a:rPr lang="en-US" dirty="0"/>
              <a:t>L3 local cache (Fast-L3 Region cache) = 10 MB (</a:t>
            </a:r>
            <a:r>
              <a:rPr lang="en-US" dirty="0" err="1"/>
              <a:t>eDRAM</a:t>
            </a:r>
            <a:r>
              <a:rPr lang="en-US" dirty="0"/>
              <a:t>) per 2 cores, 128 B/line, 20-WAY</a:t>
            </a:r>
          </a:p>
          <a:p>
            <a:r>
              <a:rPr lang="en-US" dirty="0"/>
              <a:t>L3 cache = (10 MB * 12)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 (2x 64-byte sector), victim cache for L2 cache and, victim cache for other on-chip L3 caches. 64-byte wide data bus to L2 for reads.</a:t>
            </a:r>
          </a:p>
          <a:p>
            <a:r>
              <a:rPr lang="en-US" dirty="0"/>
              <a:t>RAM: 8x DDR4</a:t>
            </a:r>
          </a:p>
          <a:p>
            <a:r>
              <a:rPr lang="en-US" dirty="0"/>
              <a:t>On-chip accelerators, including on-chip encryption, compression, and random number generation accelerators</a:t>
            </a:r>
          </a:p>
          <a:p>
            <a:r>
              <a:rPr lang="en-US" dirty="0"/>
              <a:t>Fetch: 8 instructions</a:t>
            </a:r>
          </a:p>
          <a:p>
            <a:r>
              <a:rPr lang="en-US" dirty="0"/>
              <a:t>Decode: 6 instructions</a:t>
            </a:r>
          </a:p>
          <a:p>
            <a:r>
              <a:rPr lang="en-US" dirty="0"/>
              <a:t>Dispatch: 6 instructions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09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3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2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Memory Hierarchy Design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3: Case Study with POWER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58313" y="4326710"/>
            <a:ext cx="51323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“Ideally one would desire an indefinitely large memory capacity such that any particular … word would be immediately available. … We are … forced to recognize the possibility of constructing a hierarchy of memories, each of which has greater capacity than the preceding but which is less quickly accessible.” </a:t>
            </a:r>
          </a:p>
          <a:p>
            <a:pPr marL="917575"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– A. W. Burks, H. H. </a:t>
            </a:r>
            <a:r>
              <a:rPr lang="en-US" sz="1400" dirty="0" err="1">
                <a:solidFill>
                  <a:schemeClr val="bg2"/>
                </a:solidFill>
                <a:latin typeface="Candara" panose="020E0502030303020204" pitchFamily="34" charset="0"/>
              </a:rPr>
              <a:t>Goldstine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, and J. von Neumann, </a:t>
            </a:r>
            <a:r>
              <a:rPr lang="en-US" sz="1400" i="1" dirty="0">
                <a:solidFill>
                  <a:schemeClr val="bg2"/>
                </a:solidFill>
                <a:latin typeface="Candara" panose="020E0502030303020204" pitchFamily="34" charset="0"/>
              </a:rPr>
              <a:t>Preliminary Discussion of the Logical Design of an Electronic Computing Instrument (1946)</a:t>
            </a:r>
            <a:endParaRPr lang="en-US" sz="1400" dirty="0">
              <a:solidFill>
                <a:schemeClr val="bg2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2022, W. Feng, Virginia Tech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EFB59C44-68F6-4247-8F49-FA9AD1222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 Basic Cache Optimizations</a:t>
            </a:r>
            <a:endParaRPr lang="en-AU" altLang="en-US" dirty="0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D6C3B8A7-17F9-D54C-80BB-67FF7C0FB3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78621"/>
            <a:ext cx="7772400" cy="5095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Larger block size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Reduces compulsory misses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Increases capacity and conflict misses, increases miss penalty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Larger total cache capacity to reduce miss rate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Increases hit time, increases power consumption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Higher associativity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Reduces conflict misses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Increases hit time, increases power consumption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Higher number of cache levels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Reduces overall memory access time, increases complexity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Giving priority to read misses over writes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Reduces miss penalty, increases complexity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Avoiding address translation in cache indexing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Reduces hit time</a:t>
            </a:r>
          </a:p>
        </p:txBody>
      </p:sp>
      <p:sp>
        <p:nvSpPr>
          <p:cNvPr id="21507" name="TextBox 3">
            <a:extLst>
              <a:ext uri="{FF2B5EF4-FFF2-40B4-BE49-F238E27FC236}">
                <a16:creationId xmlns:a16="http://schemas.microsoft.com/office/drawing/2014/main" id="{E8752C9F-75DE-3F49-9027-B693179F2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1016000"/>
            <a:ext cx="2959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Review Appendix B, as needed.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426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242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42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389E221A-18A2-A442-8CEF-CB3514BB3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 Advanced Optimizations for Caching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805E989-2ABA-8E42-B4BD-0A525C771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53569"/>
            <a:ext cx="7772400" cy="5095875"/>
          </a:xfrm>
        </p:spPr>
        <p:txBody>
          <a:bodyPr/>
          <a:lstStyle/>
          <a:p>
            <a:pPr>
              <a:defRPr/>
            </a:pPr>
            <a:r>
              <a:rPr lang="en-US" dirty="0"/>
              <a:t>Reduce Hit Time</a:t>
            </a:r>
          </a:p>
          <a:p>
            <a:pPr lvl="1">
              <a:buFontTx/>
              <a:buNone/>
              <a:defRPr/>
            </a:pPr>
            <a:r>
              <a:rPr lang="en-US" dirty="0"/>
              <a:t>(1) Small &amp; simple first-level $ and (2) way prediction</a:t>
            </a:r>
          </a:p>
          <a:p>
            <a:pPr lvl="2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Side effect:  Reduce power consumption</a:t>
            </a:r>
          </a:p>
          <a:p>
            <a:pPr>
              <a:defRPr/>
            </a:pPr>
            <a:r>
              <a:rPr lang="en-US" dirty="0"/>
              <a:t>Increase Cache Bandwidth</a:t>
            </a:r>
          </a:p>
          <a:p>
            <a:pPr lvl="1">
              <a:buFontTx/>
              <a:buNone/>
              <a:defRPr/>
            </a:pPr>
            <a:r>
              <a:rPr lang="en-US" dirty="0"/>
              <a:t>(3) Pipelined $, (4) non-blocking $, and (5) multi-banked $</a:t>
            </a:r>
          </a:p>
          <a:p>
            <a:pPr lvl="2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Side effect:  Varying impacts on power consumption</a:t>
            </a:r>
          </a:p>
          <a:p>
            <a:pPr>
              <a:defRPr/>
            </a:pPr>
            <a:r>
              <a:rPr lang="en-US" dirty="0"/>
              <a:t>Reduce Miss Penalty</a:t>
            </a:r>
          </a:p>
          <a:p>
            <a:pPr lvl="1">
              <a:buFontTx/>
              <a:buNone/>
              <a:defRPr/>
            </a:pPr>
            <a:r>
              <a:rPr lang="en-US" dirty="0"/>
              <a:t>(6) Critical word first and (7) merging write buffers</a:t>
            </a:r>
          </a:p>
          <a:p>
            <a:pPr lvl="2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Side effect:  Little impact on power</a:t>
            </a:r>
          </a:p>
          <a:p>
            <a:pPr>
              <a:defRPr/>
            </a:pPr>
            <a:r>
              <a:rPr lang="en-US" dirty="0"/>
              <a:t>Reduce Miss Rate</a:t>
            </a:r>
          </a:p>
          <a:p>
            <a:pPr lvl="1">
              <a:buFontTx/>
              <a:buNone/>
              <a:defRPr/>
            </a:pPr>
            <a:r>
              <a:rPr lang="en-US" dirty="0"/>
              <a:t>(8) Compiler optimizations. 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Side effect: Reduces power consumption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dirty="0"/>
              <a:t>Reduce Miss Penalty or Miss Rate via Parallelism</a:t>
            </a:r>
          </a:p>
          <a:p>
            <a:pPr lvl="1">
              <a:buFontTx/>
              <a:buNone/>
              <a:defRPr/>
            </a:pPr>
            <a:r>
              <a:rPr lang="en-US" dirty="0"/>
              <a:t>(9) Hardware pre-fetching and (10) compiler pre-fetching</a:t>
            </a:r>
          </a:p>
        </p:txBody>
      </p:sp>
      <p:sp>
        <p:nvSpPr>
          <p:cNvPr id="25603" name="TextBox 1">
            <a:extLst>
              <a:ext uri="{FF2B5EF4-FFF2-40B4-BE49-F238E27FC236}">
                <a16:creationId xmlns:a16="http://schemas.microsoft.com/office/drawing/2014/main" id="{AF490D81-20EC-914A-B396-5DBEA4733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0487" y="1228725"/>
            <a:ext cx="1422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177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u="sng" dirty="0">
                <a:solidFill>
                  <a:srgbClr val="0000FF"/>
                </a:solidFill>
                <a:latin typeface="Candara" panose="020E0502030303020204" pitchFamily="34" charset="0"/>
              </a:rPr>
              <a:t>Key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FF"/>
                </a:solidFill>
                <a:latin typeface="Candara" panose="020E0502030303020204" pitchFamily="34" charset="0"/>
              </a:rPr>
              <a:t>$ = cache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1C853F96-5E7F-724D-9E22-296C80AEC8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Recall:  Avg. Memory Access Time</a:t>
            </a:r>
            <a:endParaRPr lang="en-AU" altLang="en-US" sz="4000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D440196B-382D-3E47-BABE-8984A309BD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/>
              <a:t>How to reduce the </a:t>
            </a:r>
            <a:r>
              <a:rPr lang="en-US" altLang="en-US" i="1"/>
              <a:t>average memory access time?</a:t>
            </a:r>
            <a:endParaRPr lang="en-US" altLang="en-US"/>
          </a:p>
          <a:p>
            <a:pPr lvl="1">
              <a:lnSpc>
                <a:spcPct val="90000"/>
              </a:lnSpc>
            </a:pPr>
            <a:r>
              <a:rPr lang="en-US" altLang="en-US"/>
              <a:t>Reduce hit time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 miss rate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 miss penalty</a:t>
            </a:r>
          </a:p>
        </p:txBody>
      </p:sp>
      <p:pic>
        <p:nvPicPr>
          <p:cNvPr id="23554" name="Picture 3">
            <a:extLst>
              <a:ext uri="{FF2B5EF4-FFF2-40B4-BE49-F238E27FC236}">
                <a16:creationId xmlns:a16="http://schemas.microsoft.com/office/drawing/2014/main" id="{A1915047-08F1-0B42-AE7F-DA8C21826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492375"/>
            <a:ext cx="7258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2">
            <a:extLst>
              <a:ext uri="{FF2B5EF4-FFF2-40B4-BE49-F238E27FC236}">
                <a16:creationId xmlns:a16="http://schemas.microsoft.com/office/drawing/2014/main" id="{57221A97-D551-8F49-98C2-409D0D88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84677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2">
            <a:extLst>
              <a:ext uri="{FF2B5EF4-FFF2-40B4-BE49-F238E27FC236}">
                <a16:creationId xmlns:a16="http://schemas.microsoft.com/office/drawing/2014/main" id="{E6F0E60D-C075-CB4A-B5BB-8B6564EB7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3558" name="Rectangle 4">
            <a:extLst>
              <a:ext uri="{FF2B5EF4-FFF2-40B4-BE49-F238E27FC236}">
                <a16:creationId xmlns:a16="http://schemas.microsoft.com/office/drawing/2014/main" id="{38C3B2A5-7721-F045-B789-5AD1C928C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pic>
        <p:nvPicPr>
          <p:cNvPr id="23559" name="Picture 3">
            <a:extLst>
              <a:ext uri="{FF2B5EF4-FFF2-40B4-BE49-F238E27FC236}">
                <a16:creationId xmlns:a16="http://schemas.microsoft.com/office/drawing/2014/main" id="{377A5096-93D1-8C4B-AD4D-83D826929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492375"/>
            <a:ext cx="7258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Rounded Rectangle 8">
            <a:extLst>
              <a:ext uri="{FF2B5EF4-FFF2-40B4-BE49-F238E27FC236}">
                <a16:creationId xmlns:a16="http://schemas.microsoft.com/office/drawing/2014/main" id="{5CAE2DC8-B48D-7F42-8157-D047FE897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2438400"/>
            <a:ext cx="7327900" cy="4953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>
            <a:extLst>
              <a:ext uri="{FF2B5EF4-FFF2-40B4-BE49-F238E27FC236}">
                <a16:creationId xmlns:a16="http://schemas.microsoft.com/office/drawing/2014/main" id="{7AA544D0-21F9-184C-A0F5-9DBABFB931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Recall:  Cache Coherence &amp; Performance</a:t>
            </a:r>
          </a:p>
        </p:txBody>
      </p:sp>
      <p:sp>
        <p:nvSpPr>
          <p:cNvPr id="114690" name="Content Placeholder 2">
            <a:extLst>
              <a:ext uri="{FF2B5EF4-FFF2-40B4-BE49-F238E27FC236}">
                <a16:creationId xmlns:a16="http://schemas.microsoft.com/office/drawing/2014/main" id="{1B3FB77A-8169-744B-BB53-4FCEA5D909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/>
              <a:t>Summary</a:t>
            </a:r>
          </a:p>
          <a:p>
            <a:pPr eaLnBrk="1" hangingPunct="1">
              <a:buFontTx/>
              <a:buNone/>
            </a:pPr>
            <a:endParaRPr lang="en-US" altLang="en-US" dirty="0"/>
          </a:p>
          <a:p>
            <a:pPr lvl="1" eaLnBrk="1" hangingPunct="1"/>
            <a:r>
              <a:rPr lang="en-US" altLang="en-US" sz="2400" dirty="0"/>
              <a:t>Unlike details with pipelining (e.g., ILP) that only concern compiler writers, you the programmer need to acknowledge that cache coherence is going on “under the covers.” Why?</a:t>
            </a: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marL="914400" lvl="2" indent="0" eaLnBrk="1" hangingPunct="1">
              <a:buNone/>
            </a:pPr>
            <a:r>
              <a:rPr lang="en-US" altLang="en-US" sz="2200" i="1" dirty="0">
                <a:solidFill>
                  <a:srgbClr val="FF0000"/>
                </a:solidFill>
              </a:rPr>
              <a:t>The coherence protocol can DRAMATICALLY impact your performance!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5947CE4D-F8CD-1A41-91D3-7C10C61DA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6093" y="371475"/>
            <a:ext cx="8054236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Impact of Cache Coherence in Multicore CPUs</a:t>
            </a:r>
          </a:p>
        </p:txBody>
      </p:sp>
      <p:pic>
        <p:nvPicPr>
          <p:cNvPr id="115714" name="Picture 3">
            <a:extLst>
              <a:ext uri="{FF2B5EF4-FFF2-40B4-BE49-F238E27FC236}">
                <a16:creationId xmlns:a16="http://schemas.microsoft.com/office/drawing/2014/main" id="{726B8352-A643-E242-909C-F81224AF7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463675"/>
            <a:ext cx="67468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91C68-890A-464F-9D52-4409564CA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 POWER Architecture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E5643-C2D4-C64C-A97C-5AF7A185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POWER8: 64-bit implementation of the POWER ISA</a:t>
            </a:r>
          </a:p>
          <a:p>
            <a:pPr lvl="1"/>
            <a:r>
              <a:rPr lang="en-US" dirty="0"/>
              <a:t>Compute</a:t>
            </a:r>
          </a:p>
          <a:p>
            <a:pPr lvl="2"/>
            <a:r>
              <a:rPr lang="en-US" dirty="0"/>
              <a:t>Capable of up to eight-way simultaneous multithreading (SMT) </a:t>
            </a:r>
          </a:p>
          <a:p>
            <a:pPr lvl="2"/>
            <a:r>
              <a:rPr lang="en-US" dirty="0"/>
              <a:t>Enhanced branch prediction, which uses local &amp; global prediction tables with a selector table to choose the preferred predictor </a:t>
            </a:r>
          </a:p>
          <a:p>
            <a:pPr lvl="1"/>
            <a:r>
              <a:rPr lang="en-US" dirty="0"/>
              <a:t>Memory</a:t>
            </a:r>
          </a:p>
          <a:p>
            <a:pPr lvl="2"/>
            <a:r>
              <a:rPr lang="en-US" dirty="0"/>
              <a:t>Block Size:  128 B</a:t>
            </a:r>
          </a:p>
          <a:p>
            <a:pPr lvl="2"/>
            <a:r>
              <a:rPr lang="en-US" dirty="0"/>
              <a:t>L1 Instruction $:  32 kB, eight-way set-associative</a:t>
            </a:r>
          </a:p>
          <a:p>
            <a:pPr lvl="2"/>
            <a:r>
              <a:rPr lang="en-US" dirty="0"/>
              <a:t>L1 Data $:  64 kB, eight-way set-associative</a:t>
            </a:r>
          </a:p>
          <a:p>
            <a:pPr lvl="2"/>
            <a:r>
              <a:rPr lang="en-US" dirty="0"/>
              <a:t>L2 $ per Core/Chip:  512 kB / 6 MB</a:t>
            </a:r>
          </a:p>
          <a:p>
            <a:pPr lvl="2"/>
            <a:r>
              <a:rPr lang="en-US" dirty="0"/>
              <a:t>L3 $ per Core/Chip:  8 MB / 96 MB  </a:t>
            </a:r>
          </a:p>
          <a:p>
            <a:pPr lvl="2"/>
            <a:r>
              <a:rPr lang="en-US" dirty="0"/>
              <a:t>L4 $ per Chip:  128 MB</a:t>
            </a:r>
          </a:p>
          <a:p>
            <a:pPr lvl="2"/>
            <a:r>
              <a:rPr lang="en-US" dirty="0"/>
              <a:t>Enhanced prefetch with instruction speculation awareness and data prefetch depth awareness </a:t>
            </a:r>
          </a:p>
        </p:txBody>
      </p:sp>
    </p:spTree>
    <p:extLst>
      <p:ext uri="{BB962C8B-B14F-4D97-AF65-F5344CB8AC3E}">
        <p14:creationId xmlns:p14="http://schemas.microsoft.com/office/powerpoint/2010/main" val="557579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B6BB-39DD-074E-B6E5-D5504AEB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 POWER Architecture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075C2A5-C4FC-034C-86FF-A48367D946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471900"/>
              </p:ext>
            </p:extLst>
          </p:nvPr>
        </p:nvGraphicFramePr>
        <p:xfrm>
          <a:off x="685800" y="1228725"/>
          <a:ext cx="7656536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02731">
                  <a:extLst>
                    <a:ext uri="{9D8B030D-6E8A-4147-A177-3AD203B41FA5}">
                      <a16:colId xmlns:a16="http://schemas.microsoft.com/office/drawing/2014/main" val="3786821728"/>
                    </a:ext>
                  </a:extLst>
                </a:gridCol>
                <a:gridCol w="1502731">
                  <a:extLst>
                    <a:ext uri="{9D8B030D-6E8A-4147-A177-3AD203B41FA5}">
                      <a16:colId xmlns:a16="http://schemas.microsoft.com/office/drawing/2014/main" val="3093640001"/>
                    </a:ext>
                  </a:extLst>
                </a:gridCol>
                <a:gridCol w="1502731">
                  <a:extLst>
                    <a:ext uri="{9D8B030D-6E8A-4147-A177-3AD203B41FA5}">
                      <a16:colId xmlns:a16="http://schemas.microsoft.com/office/drawing/2014/main" val="174251406"/>
                    </a:ext>
                  </a:extLst>
                </a:gridCol>
                <a:gridCol w="1502731">
                  <a:extLst>
                    <a:ext uri="{9D8B030D-6E8A-4147-A177-3AD203B41FA5}">
                      <a16:colId xmlns:a16="http://schemas.microsoft.com/office/drawing/2014/main" val="3451646703"/>
                    </a:ext>
                  </a:extLst>
                </a:gridCol>
                <a:gridCol w="1645612">
                  <a:extLst>
                    <a:ext uri="{9D8B030D-6E8A-4147-A177-3AD203B41FA5}">
                      <a16:colId xmlns:a16="http://schemas.microsoft.com/office/drawing/2014/main" val="4266652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POWER8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POWER9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POWER10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Replacement?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6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Block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128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128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128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80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L1 Instr.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32 kB (8-way)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32 kB (8-way)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48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73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L1 Data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64 kB (8-way)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32 kB (8-way)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32 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Pseudo-LRU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9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L2 $ Core/Chip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512 kB / 6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512 kB (8-way)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5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L3 $ “Core”/Chip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 MB / 96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 MB (20-way)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-/120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5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L4 $ 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481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74588E7-9291-E445-A8C8-7241047B8970}"/>
              </a:ext>
            </a:extLst>
          </p:cNvPr>
          <p:cNvSpPr txBox="1"/>
          <p:nvPr/>
        </p:nvSpPr>
        <p:spPr>
          <a:xfrm>
            <a:off x="5394093" y="5629275"/>
            <a:ext cx="2948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/>
              <a:t>Sources:  IBM and 7-cpu.com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8D62E-2BB6-7842-8B16-7CC7D7865BCE}"/>
              </a:ext>
            </a:extLst>
          </p:cNvPr>
          <p:cNvSpPr txBox="1"/>
          <p:nvPr/>
        </p:nvSpPr>
        <p:spPr>
          <a:xfrm>
            <a:off x="685800" y="4086337"/>
            <a:ext cx="765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60388"/>
            <a:r>
              <a:rPr lang="en-US" sz="1600" dirty="0"/>
              <a:t>Note: 	POWER10 read/write bandwidth of memory and L3/L2/L1 cache is </a:t>
            </a:r>
            <a:r>
              <a:rPr lang="en-US" sz="1600" b="1" i="1" dirty="0"/>
              <a:t>double</a:t>
            </a:r>
            <a:r>
              <a:rPr lang="en-US" sz="1600" dirty="0"/>
              <a:t> that of POWER9.</a:t>
            </a:r>
          </a:p>
        </p:txBody>
      </p:sp>
    </p:spTree>
    <p:extLst>
      <p:ext uri="{BB962C8B-B14F-4D97-AF65-F5344CB8AC3E}">
        <p14:creationId xmlns:p14="http://schemas.microsoft.com/office/powerpoint/2010/main" val="3297594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19A0-51D9-8541-B3CA-3616A9526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 POWER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7266A-2FBA-8C4C-9104-568C840EF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13" y="1228725"/>
            <a:ext cx="8019789" cy="5095875"/>
          </a:xfrm>
        </p:spPr>
        <p:txBody>
          <a:bodyPr/>
          <a:lstStyle/>
          <a:p>
            <a:r>
              <a:rPr lang="en-US" dirty="0"/>
              <a:t>POWER8 Additional Details</a:t>
            </a:r>
          </a:p>
          <a:p>
            <a:pPr lvl="1"/>
            <a:r>
              <a:rPr lang="en-US" dirty="0"/>
              <a:t>62 mm</a:t>
            </a:r>
            <a:r>
              <a:rPr lang="en-US" baseline="30000" dirty="0"/>
              <a:t>2</a:t>
            </a:r>
            <a:r>
              <a:rPr lang="en-US" dirty="0"/>
              <a:t> (for 6 cores/chip version), 22 nm, 15 layers, Cu, SOI,</a:t>
            </a:r>
          </a:p>
          <a:p>
            <a:pPr lvl="1"/>
            <a:r>
              <a:rPr lang="en-US" dirty="0"/>
              <a:t>L1 Instruction $ = 32 KB, 8-WAY</a:t>
            </a:r>
          </a:p>
          <a:p>
            <a:pPr lvl="1"/>
            <a:r>
              <a:rPr lang="en-US" dirty="0"/>
              <a:t>L1 Data $ = 64 KB, 128 B/line, 8-WAY</a:t>
            </a:r>
          </a:p>
          <a:p>
            <a:pPr lvl="1"/>
            <a:r>
              <a:rPr lang="en-US" dirty="0"/>
              <a:t>L2 cache = 512 KB per core, 128 B/line, 8-WAY</a:t>
            </a:r>
          </a:p>
          <a:p>
            <a:pPr lvl="1"/>
            <a:r>
              <a:rPr lang="en-US" dirty="0"/>
              <a:t>L3 local cache (Fast-L3 Region cache) = 8 MB (</a:t>
            </a:r>
            <a:r>
              <a:rPr lang="en-US" dirty="0" err="1"/>
              <a:t>eDRAM</a:t>
            </a:r>
            <a:r>
              <a:rPr lang="en-US" dirty="0"/>
              <a:t>), 128 B/line, 8-WAY</a:t>
            </a:r>
          </a:p>
          <a:p>
            <a:pPr lvl="1"/>
            <a:r>
              <a:rPr lang="en-US" dirty="0"/>
              <a:t>L3 cache = (8 MB * 5)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B/line,</a:t>
            </a:r>
          </a:p>
          <a:p>
            <a:pPr lvl="1"/>
            <a:r>
              <a:rPr lang="en-US" dirty="0"/>
              <a:t>L4: Off chip: 16 MB memory buffer chip per channel, 8 chips per socket.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19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19A0-51D9-8541-B3CA-3616A9526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8637"/>
            <a:ext cx="7772400" cy="762000"/>
          </a:xfrm>
        </p:spPr>
        <p:txBody>
          <a:bodyPr/>
          <a:lstStyle/>
          <a:p>
            <a:r>
              <a:rPr lang="en-US" dirty="0"/>
              <a:t>Case Study:  POWER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7266A-2FBA-8C4C-9104-568C840EF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13" y="970637"/>
            <a:ext cx="8157576" cy="5353963"/>
          </a:xfrm>
        </p:spPr>
        <p:txBody>
          <a:bodyPr/>
          <a:lstStyle/>
          <a:p>
            <a:r>
              <a:rPr lang="en-US" dirty="0"/>
              <a:t>POWER9 Additional Details</a:t>
            </a:r>
          </a:p>
          <a:p>
            <a:pPr lvl="1"/>
            <a:r>
              <a:rPr lang="en-US" dirty="0"/>
              <a:t>695 mm</a:t>
            </a:r>
            <a:r>
              <a:rPr lang="en-US" baseline="30000" dirty="0"/>
              <a:t>2</a:t>
            </a:r>
            <a:r>
              <a:rPr lang="en-US" dirty="0"/>
              <a:t> (for 24 cores chip version), 14 nm, 17 layers, Cu, SOI </a:t>
            </a:r>
            <a:r>
              <a:rPr lang="en-US" dirty="0" err="1"/>
              <a:t>finFET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L1 Instruction $ = 32 KB, (4x 32-byte sectors), 8-WAY, effective-address index, real-address tags.</a:t>
            </a:r>
          </a:p>
          <a:p>
            <a:pPr lvl="1"/>
            <a:r>
              <a:rPr lang="en-US" dirty="0"/>
              <a:t>L1 Data $ = 32 KB, 128 B/line (2x 64-byte sectors), 8-WAY. 8 banks. Store-through (to L2 $) policy; no allocate on store misses. Pseudo-LRU. 64-byte reload interface from the L2 $ can supply 64 bytes in every processor clock. Effective address index, real address tags.</a:t>
            </a:r>
          </a:p>
          <a:p>
            <a:pPr lvl="1"/>
            <a:r>
              <a:rPr lang="en-US" dirty="0"/>
              <a:t>L2 $ = 512 KB per core, 128 B/line, 8-WAY. 2-bank. 1 processor read port, 2 snoop read ports, and 1 write port per physical bank</a:t>
            </a:r>
          </a:p>
          <a:p>
            <a:pPr lvl="1"/>
            <a:r>
              <a:rPr lang="en-US" dirty="0"/>
              <a:t>L3 local cache (Fast-L3 Region cache) = 10 MB (</a:t>
            </a:r>
            <a:r>
              <a:rPr lang="en-US" dirty="0" err="1"/>
              <a:t>eDRAM</a:t>
            </a:r>
            <a:r>
              <a:rPr lang="en-US" dirty="0"/>
              <a:t>) per 2 cores, 128 B/line, 20-WAY</a:t>
            </a:r>
          </a:p>
          <a:p>
            <a:pPr lvl="1"/>
            <a:r>
              <a:rPr lang="en-US" dirty="0"/>
              <a:t>L3 $ = (10 MB * 12) per chip (</a:t>
            </a:r>
            <a:r>
              <a:rPr lang="en-US" dirty="0" err="1"/>
              <a:t>eDRAM</a:t>
            </a:r>
            <a:r>
              <a:rPr lang="en-US" dirty="0"/>
              <a:t>) consist of LOCAL-L3 from another cores, 128 B/line (2x 64-byte sector), victim cache for L2 cache, and victim cache for other on-chip L3 caches. 64-byte wide data bus to L2 for reads.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603798"/>
      </p:ext>
    </p:extLst>
  </p:cSld>
  <p:clrMapOvr>
    <a:masterClrMapping/>
  </p:clrMapOvr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262335</TotalTime>
  <Words>2467</Words>
  <Application>Microsoft Macintosh PowerPoint</Application>
  <PresentationFormat>On-screen Show (4:3)</PresentationFormat>
  <Paragraphs>227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Candara</vt:lpstr>
      <vt:lpstr>Times New Roman</vt:lpstr>
      <vt:lpstr>VT</vt:lpstr>
      <vt:lpstr>PowerPoint Presentation</vt:lpstr>
      <vt:lpstr>Acknowledgements</vt:lpstr>
      <vt:lpstr>Recall:  Basic Cache Optimizations</vt:lpstr>
      <vt:lpstr>Recall:  Advanced Optimizations for Caching</vt:lpstr>
      <vt:lpstr>Recall:  Avg. Memory Access Time</vt:lpstr>
      <vt:lpstr>Recall:  Cache Coherence &amp; Performance</vt:lpstr>
      <vt:lpstr>Impact of Cache Coherence in Multicore CPUs</vt:lpstr>
      <vt:lpstr>Case Study:  POWER Architecture  </vt:lpstr>
      <vt:lpstr>Case Study:  POWER Architecture</vt:lpstr>
      <vt:lpstr>Case Study:  POWER Architecture</vt:lpstr>
      <vt:lpstr>Case Study:  POWER Architecture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127</cp:revision>
  <cp:lastPrinted>2022-07-22T08:42:29Z</cp:lastPrinted>
  <dcterms:created xsi:type="dcterms:W3CDTF">2012-03-15T05:56:43Z</dcterms:created>
  <dcterms:modified xsi:type="dcterms:W3CDTF">2022-08-10T13:17:36Z</dcterms:modified>
</cp:coreProperties>
</file>